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58" r:id="rId5"/>
    <p:sldId id="261" r:id="rId6"/>
    <p:sldId id="260"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4922"/>
    <p:restoredTop sz="96405"/>
  </p:normalViewPr>
  <p:slideViewPr>
    <p:cSldViewPr snapToGrid="0" snapToObjects="1">
      <p:cViewPr varScale="1">
        <p:scale>
          <a:sx n="131" d="100"/>
          <a:sy n="131" d="100"/>
        </p:scale>
        <p:origin x="416" y="184"/>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6/28/20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6/28/20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6/28/20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6/28/20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6/28/20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6/28/20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6/28/20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6/28/20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6/28/20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6/28/20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6/28/20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6/28/20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6/28/20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6/28/20</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6/28/20</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C189D-DBE6-5D44-8567-CC756453279D}"/>
              </a:ext>
            </a:extLst>
          </p:cNvPr>
          <p:cNvSpPr>
            <a:spLocks noGrp="1"/>
          </p:cNvSpPr>
          <p:nvPr>
            <p:ph type="ctrTitle"/>
          </p:nvPr>
        </p:nvSpPr>
        <p:spPr/>
        <p:txBody>
          <a:bodyPr/>
          <a:lstStyle/>
          <a:p>
            <a:r>
              <a:rPr lang="en-US" dirty="0"/>
              <a:t>Sentiment Analysis: </a:t>
            </a:r>
            <a:br>
              <a:rPr lang="en-US" dirty="0"/>
            </a:br>
            <a:r>
              <a:rPr lang="en-US" sz="4000" b="0" i="1" dirty="0"/>
              <a:t>How is Your Brand Viewed on Twitter?</a:t>
            </a:r>
            <a:br>
              <a:rPr lang="en-US" dirty="0"/>
            </a:br>
            <a:endParaRPr lang="en-US" dirty="0"/>
          </a:p>
        </p:txBody>
      </p:sp>
      <p:sp>
        <p:nvSpPr>
          <p:cNvPr id="3" name="Subtitle 2">
            <a:extLst>
              <a:ext uri="{FF2B5EF4-FFF2-40B4-BE49-F238E27FC236}">
                <a16:creationId xmlns:a16="http://schemas.microsoft.com/office/drawing/2014/main" id="{1CFBA803-A11E-E84A-A770-EE1D575986B7}"/>
              </a:ext>
            </a:extLst>
          </p:cNvPr>
          <p:cNvSpPr>
            <a:spLocks noGrp="1"/>
          </p:cNvSpPr>
          <p:nvPr>
            <p:ph type="subTitle" idx="1"/>
          </p:nvPr>
        </p:nvSpPr>
        <p:spPr>
          <a:xfrm>
            <a:off x="810001" y="5708864"/>
            <a:ext cx="10572000" cy="434974"/>
          </a:xfrm>
        </p:spPr>
        <p:txBody>
          <a:bodyPr>
            <a:normAutofit lnSpcReduction="10000"/>
          </a:bodyPr>
          <a:lstStyle/>
          <a:p>
            <a:r>
              <a:rPr lang="en-US" sz="2400" dirty="0"/>
              <a:t>MATT B JACKSON | DSC 680 (SUMMER 2020) | BELLEVUE UNIVERSITY</a:t>
            </a:r>
          </a:p>
        </p:txBody>
      </p:sp>
      <p:pic>
        <p:nvPicPr>
          <p:cNvPr id="5" name="Audio 4">
            <a:hlinkClick r:id="" action="ppaction://media"/>
            <a:extLst>
              <a:ext uri="{FF2B5EF4-FFF2-40B4-BE49-F238E27FC236}">
                <a16:creationId xmlns:a16="http://schemas.microsoft.com/office/drawing/2014/main" id="{19C8CE54-A3E6-6740-8E99-99F6FF0D82A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478416751"/>
      </p:ext>
    </p:extLst>
  </p:cSld>
  <p:clrMapOvr>
    <a:masterClrMapping/>
  </p:clrMapOvr>
  <mc:AlternateContent xmlns:mc="http://schemas.openxmlformats.org/markup-compatibility/2006">
    <mc:Choice xmlns:p14="http://schemas.microsoft.com/office/powerpoint/2010/main" Requires="p14">
      <p:transition spd="slow" p14:dur="2000" advTm="31048"/>
    </mc:Choice>
    <mc:Fallback>
      <p:transition spd="slow" advTm="310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RESULTS – MACHINE LEARNING MODEL</a:t>
            </a:r>
          </a:p>
        </p:txBody>
      </p:sp>
      <p:sp>
        <p:nvSpPr>
          <p:cNvPr id="5" name="Content Placeholder 4">
            <a:extLst>
              <a:ext uri="{FF2B5EF4-FFF2-40B4-BE49-F238E27FC236}">
                <a16:creationId xmlns:a16="http://schemas.microsoft.com/office/drawing/2014/main" id="{17878964-9A5B-9D44-97D6-79FA2A4A68CD}"/>
              </a:ext>
            </a:extLst>
          </p:cNvPr>
          <p:cNvSpPr>
            <a:spLocks noGrp="1"/>
          </p:cNvSpPr>
          <p:nvPr>
            <p:ph idx="1"/>
          </p:nvPr>
        </p:nvSpPr>
        <p:spPr>
          <a:xfrm>
            <a:off x="818712" y="2222287"/>
            <a:ext cx="5606472" cy="3636511"/>
          </a:xfrm>
          <a:effectLst/>
        </p:spPr>
        <p:txBody>
          <a:bodyPr>
            <a:normAutofit/>
          </a:bodyPr>
          <a:lstStyle/>
          <a:p>
            <a:r>
              <a:rPr lang="en-US" sz="2400" dirty="0">
                <a:solidFill>
                  <a:schemeClr val="bg1"/>
                </a:solidFill>
              </a:rPr>
              <a:t>After processing the data from Sentiment140, a model was created that resulted in an accuracy around 81%</a:t>
            </a:r>
          </a:p>
          <a:p>
            <a:r>
              <a:rPr lang="en-US" sz="2400" dirty="0">
                <a:solidFill>
                  <a:schemeClr val="bg1"/>
                </a:solidFill>
              </a:rPr>
              <a:t>Using this model with a small amount of tweets from June 7</a:t>
            </a:r>
            <a:r>
              <a:rPr lang="en-US" sz="2400" baseline="30000" dirty="0">
                <a:solidFill>
                  <a:schemeClr val="bg1"/>
                </a:solidFill>
              </a:rPr>
              <a:t>th</a:t>
            </a:r>
            <a:r>
              <a:rPr lang="en-US" sz="2400" dirty="0">
                <a:solidFill>
                  <a:schemeClr val="bg1"/>
                </a:solidFill>
              </a:rPr>
              <a:t> through June 12th resulted in the following confusion matrix</a:t>
            </a:r>
          </a:p>
        </p:txBody>
      </p:sp>
      <p:pic>
        <p:nvPicPr>
          <p:cNvPr id="4" name="Picture 3" descr="/var/folders/h1/98m9ltq93d303_43h0wrpgmr0000gn/T/com.microsoft.Word/Content.MSO/426A3FCE.tmp">
            <a:extLst>
              <a:ext uri="{FF2B5EF4-FFF2-40B4-BE49-F238E27FC236}">
                <a16:creationId xmlns:a16="http://schemas.microsoft.com/office/drawing/2014/main" id="{198DAE85-DC06-2B42-8803-B4C75D8A81C6}"/>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6425184" y="2304853"/>
            <a:ext cx="4615477" cy="3471377"/>
          </a:xfrm>
          <a:prstGeom prst="rect">
            <a:avLst/>
          </a:prstGeom>
          <a:noFill/>
          <a:ln>
            <a:noFill/>
          </a:ln>
        </p:spPr>
      </p:pic>
      <p:pic>
        <p:nvPicPr>
          <p:cNvPr id="3" name="Audio 2">
            <a:hlinkClick r:id="" action="ppaction://media"/>
            <a:extLst>
              <a:ext uri="{FF2B5EF4-FFF2-40B4-BE49-F238E27FC236}">
                <a16:creationId xmlns:a16="http://schemas.microsoft.com/office/drawing/2014/main" id="{796252BC-FF02-5847-B9D8-20DFCF85A9E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382205143"/>
      </p:ext>
    </p:extLst>
  </p:cSld>
  <p:clrMapOvr>
    <a:masterClrMapping/>
  </p:clrMapOvr>
  <mc:AlternateContent xmlns:mc="http://schemas.openxmlformats.org/markup-compatibility/2006">
    <mc:Choice xmlns:p14="http://schemas.microsoft.com/office/powerpoint/2010/main" Requires="p14">
      <p:transition spd="slow" p14:dur="2000" advTm="57913"/>
    </mc:Choice>
    <mc:Fallback>
      <p:transition spd="slow" advTm="5791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RESULTS – USING TWITTER API</a:t>
            </a:r>
          </a:p>
        </p:txBody>
      </p:sp>
      <p:sp>
        <p:nvSpPr>
          <p:cNvPr id="5" name="Content Placeholder 4">
            <a:extLst>
              <a:ext uri="{FF2B5EF4-FFF2-40B4-BE49-F238E27FC236}">
                <a16:creationId xmlns:a16="http://schemas.microsoft.com/office/drawing/2014/main" id="{17878964-9A5B-9D44-97D6-79FA2A4A68CD}"/>
              </a:ext>
            </a:extLst>
          </p:cNvPr>
          <p:cNvSpPr>
            <a:spLocks noGrp="1"/>
          </p:cNvSpPr>
          <p:nvPr>
            <p:ph idx="1"/>
          </p:nvPr>
        </p:nvSpPr>
        <p:spPr>
          <a:effectLst/>
        </p:spPr>
        <p:txBody>
          <a:bodyPr>
            <a:normAutofit/>
          </a:bodyPr>
          <a:lstStyle/>
          <a:p>
            <a:r>
              <a:rPr lang="en-US" sz="2400" dirty="0">
                <a:solidFill>
                  <a:schemeClr val="bg1"/>
                </a:solidFill>
              </a:rPr>
              <a:t>With the model created, it’s time to collect new tweets to analyze. Looking at the specified time range, 1432 tweets were downloaded. This excludes any retweets and any replies from </a:t>
            </a:r>
            <a:r>
              <a:rPr lang="en-US" sz="2400" dirty="0" err="1">
                <a:solidFill>
                  <a:schemeClr val="bg1"/>
                </a:solidFill>
              </a:rPr>
              <a:t>shopDisney</a:t>
            </a:r>
            <a:r>
              <a:rPr lang="en-US" sz="2400" dirty="0">
                <a:solidFill>
                  <a:schemeClr val="bg1"/>
                </a:solidFill>
              </a:rPr>
              <a:t>. Retweets are just duplicate tweets and most replies from </a:t>
            </a:r>
            <a:r>
              <a:rPr lang="en-US" sz="2400" dirty="0" err="1">
                <a:solidFill>
                  <a:schemeClr val="bg1"/>
                </a:solidFill>
              </a:rPr>
              <a:t>shopDisney</a:t>
            </a:r>
            <a:r>
              <a:rPr lang="en-US" sz="2400" dirty="0">
                <a:solidFill>
                  <a:schemeClr val="bg1"/>
                </a:solidFill>
              </a:rPr>
              <a:t> are cookie cutter responses. Using them would skew results.</a:t>
            </a:r>
          </a:p>
        </p:txBody>
      </p:sp>
      <p:pic>
        <p:nvPicPr>
          <p:cNvPr id="3" name="Audio 2">
            <a:hlinkClick r:id="" action="ppaction://media"/>
            <a:extLst>
              <a:ext uri="{FF2B5EF4-FFF2-40B4-BE49-F238E27FC236}">
                <a16:creationId xmlns:a16="http://schemas.microsoft.com/office/drawing/2014/main" id="{59F79BC1-7752-B44C-AA86-3E3463C042A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92966382"/>
      </p:ext>
    </p:extLst>
  </p:cSld>
  <p:clrMapOvr>
    <a:masterClrMapping/>
  </p:clrMapOvr>
  <mc:AlternateContent xmlns:mc="http://schemas.openxmlformats.org/markup-compatibility/2006">
    <mc:Choice xmlns:p14="http://schemas.microsoft.com/office/powerpoint/2010/main" Requires="p14">
      <p:transition spd="slow" p14:dur="2000" advTm="47001"/>
    </mc:Choice>
    <mc:Fallback>
      <p:transition spd="slow" advTm="470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RESULTS – CREATING WEB DASHBOARD</a:t>
            </a:r>
          </a:p>
        </p:txBody>
      </p:sp>
      <p:pic>
        <p:nvPicPr>
          <p:cNvPr id="7" name="Content Placeholder 6">
            <a:extLst>
              <a:ext uri="{FF2B5EF4-FFF2-40B4-BE49-F238E27FC236}">
                <a16:creationId xmlns:a16="http://schemas.microsoft.com/office/drawing/2014/main" id="{6DB1198A-7FF5-E349-9DBB-8A9B7EBF8FD4}"/>
              </a:ext>
            </a:extLst>
          </p:cNvPr>
          <p:cNvPicPr>
            <a:picLocks noGrp="1" noChangeAspect="1"/>
          </p:cNvPicPr>
          <p:nvPr>
            <p:ph idx="1"/>
          </p:nvPr>
        </p:nvPicPr>
        <p:blipFill>
          <a:blip r:embed="rId4"/>
          <a:stretch>
            <a:fillRect/>
          </a:stretch>
        </p:blipFill>
        <p:spPr>
          <a:xfrm>
            <a:off x="1626864" y="1637284"/>
            <a:ext cx="8516880" cy="4790745"/>
          </a:xfrm>
          <a:effectLst>
            <a:outerShdw blurRad="50800" dist="38100" dir="2700000" algn="tl" rotWithShape="0">
              <a:prstClr val="black">
                <a:alpha val="40000"/>
              </a:prstClr>
            </a:outerShdw>
          </a:effectLst>
        </p:spPr>
      </p:pic>
      <p:pic>
        <p:nvPicPr>
          <p:cNvPr id="3" name="Audio 2">
            <a:hlinkClick r:id="" action="ppaction://media"/>
            <a:extLst>
              <a:ext uri="{FF2B5EF4-FFF2-40B4-BE49-F238E27FC236}">
                <a16:creationId xmlns:a16="http://schemas.microsoft.com/office/drawing/2014/main" id="{1647990A-84FC-044E-8556-DE3D6BA1619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0270640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CONCLUSION</a:t>
            </a:r>
          </a:p>
        </p:txBody>
      </p:sp>
      <p:sp>
        <p:nvSpPr>
          <p:cNvPr id="5" name="Content Placeholder 4">
            <a:extLst>
              <a:ext uri="{FF2B5EF4-FFF2-40B4-BE49-F238E27FC236}">
                <a16:creationId xmlns:a16="http://schemas.microsoft.com/office/drawing/2014/main" id="{17878964-9A5B-9D44-97D6-79FA2A4A68CD}"/>
              </a:ext>
            </a:extLst>
          </p:cNvPr>
          <p:cNvSpPr>
            <a:spLocks noGrp="1"/>
          </p:cNvSpPr>
          <p:nvPr>
            <p:ph idx="1"/>
          </p:nvPr>
        </p:nvSpPr>
        <p:spPr>
          <a:effectLst/>
        </p:spPr>
        <p:txBody>
          <a:bodyPr>
            <a:normAutofit/>
          </a:bodyPr>
          <a:lstStyle/>
          <a:p>
            <a:r>
              <a:rPr lang="en-US" sz="2400" dirty="0">
                <a:solidFill>
                  <a:schemeClr val="bg1"/>
                </a:solidFill>
              </a:rPr>
              <a:t>The goal of this project was to see if it was feasible to create a solution to track how a brand is viewed on Social Media. What was discovered is that it is very possible, and easy, to create a dashboard to see how feeling change over time. Using a tool like this can help guide and educate brands on what they are doing right or wrong.</a:t>
            </a:r>
          </a:p>
        </p:txBody>
      </p:sp>
      <p:pic>
        <p:nvPicPr>
          <p:cNvPr id="3" name="Audio 2">
            <a:hlinkClick r:id="" action="ppaction://media"/>
            <a:extLst>
              <a:ext uri="{FF2B5EF4-FFF2-40B4-BE49-F238E27FC236}">
                <a16:creationId xmlns:a16="http://schemas.microsoft.com/office/drawing/2014/main" id="{A5FDE859-2318-7F4B-AA24-73246C4DF2A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00303491"/>
      </p:ext>
    </p:extLst>
  </p:cSld>
  <p:clrMapOvr>
    <a:masterClrMapping/>
  </p:clrMapOvr>
  <mc:AlternateContent xmlns:mc="http://schemas.openxmlformats.org/markup-compatibility/2006">
    <mc:Choice xmlns:p14="http://schemas.microsoft.com/office/powerpoint/2010/main" Requires="p14">
      <p:transition spd="slow" p14:dur="2000" advTm="64756"/>
    </mc:Choice>
    <mc:Fallback>
      <p:transition spd="slow" advTm="647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59CCC0C6-CA4D-CF4F-94E8-9BDFCB810DF2}"/>
              </a:ext>
            </a:extLst>
          </p:cNvPr>
          <p:cNvSpPr>
            <a:spLocks noGrp="1"/>
          </p:cNvSpPr>
          <p:nvPr>
            <p:ph idx="1"/>
          </p:nvPr>
        </p:nvSpPr>
        <p:spPr>
          <a:effectLst>
            <a:outerShdw blurRad="50800" dir="14400000">
              <a:srgbClr val="000000">
                <a:alpha val="0"/>
              </a:srgbClr>
            </a:outerShdw>
          </a:effectLst>
        </p:spPr>
        <p:txBody>
          <a:bodyPr>
            <a:normAutofit/>
          </a:bodyPr>
          <a:lstStyle/>
          <a:p>
            <a:r>
              <a:rPr lang="en-US" sz="2400" dirty="0">
                <a:solidFill>
                  <a:schemeClr val="bg1"/>
                </a:solidFill>
                <a:effectLst/>
              </a:rPr>
              <a:t>With society relying more and more on Social Media, how a business is portrayed online is crucial for success. Harnessing the power of Social Media can help a business identify potential problems, wins for the company, and areas of improvement.</a:t>
            </a:r>
          </a:p>
        </p:txBody>
      </p:sp>
      <p:pic>
        <p:nvPicPr>
          <p:cNvPr id="4" name="Audio 3">
            <a:hlinkClick r:id="" action="ppaction://media"/>
            <a:extLst>
              <a:ext uri="{FF2B5EF4-FFF2-40B4-BE49-F238E27FC236}">
                <a16:creationId xmlns:a16="http://schemas.microsoft.com/office/drawing/2014/main" id="{5FE2D06B-9E60-9147-9932-F686F1C7CE8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00922346"/>
      </p:ext>
    </p:extLst>
  </p:cSld>
  <p:clrMapOvr>
    <a:masterClrMapping/>
  </p:clrMapOvr>
  <mc:AlternateContent xmlns:mc="http://schemas.openxmlformats.org/markup-compatibility/2006">
    <mc:Choice xmlns:p14="http://schemas.microsoft.com/office/powerpoint/2010/main" Requires="p14">
      <p:transition spd="slow" p14:dur="2000" advTm="39598"/>
    </mc:Choice>
    <mc:Fallback>
      <p:transition spd="slow" advTm="395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59CCC0C6-CA4D-CF4F-94E8-9BDFCB810DF2}"/>
              </a:ext>
            </a:extLst>
          </p:cNvPr>
          <p:cNvSpPr>
            <a:spLocks noGrp="1"/>
          </p:cNvSpPr>
          <p:nvPr>
            <p:ph idx="1"/>
          </p:nvPr>
        </p:nvSpPr>
        <p:spPr>
          <a:effectLst>
            <a:outerShdw blurRad="50800" dir="14400000">
              <a:srgbClr val="000000">
                <a:alpha val="0"/>
              </a:srgbClr>
            </a:outerShdw>
          </a:effectLst>
        </p:spPr>
        <p:txBody>
          <a:bodyPr>
            <a:normAutofit/>
          </a:bodyPr>
          <a:lstStyle/>
          <a:p>
            <a:r>
              <a:rPr lang="en-US" sz="2400" dirty="0">
                <a:solidFill>
                  <a:schemeClr val="bg1"/>
                </a:solidFill>
                <a:effectLst/>
              </a:rPr>
              <a:t>The brand that will be examined here is Disney, specifically their eCommerce division </a:t>
            </a:r>
            <a:r>
              <a:rPr lang="en-US" sz="2400" dirty="0" err="1">
                <a:solidFill>
                  <a:schemeClr val="bg1"/>
                </a:solidFill>
                <a:effectLst/>
              </a:rPr>
              <a:t>shopDisney.com</a:t>
            </a:r>
            <a:endParaRPr lang="en-US" sz="2400" dirty="0">
              <a:solidFill>
                <a:schemeClr val="bg1"/>
              </a:solidFill>
              <a:effectLst/>
            </a:endParaRPr>
          </a:p>
          <a:p>
            <a:r>
              <a:rPr lang="en-US" sz="2400" dirty="0" err="1">
                <a:solidFill>
                  <a:schemeClr val="bg1"/>
                </a:solidFill>
                <a:effectLst/>
              </a:rPr>
              <a:t>shopDisney</a:t>
            </a:r>
            <a:r>
              <a:rPr lang="en-US" sz="2400" dirty="0">
                <a:solidFill>
                  <a:schemeClr val="bg1"/>
                </a:solidFill>
                <a:effectLst/>
              </a:rPr>
              <a:t> has had some trials and tribulations with it’s major product releases. This project was going to originally look at the tweets during the week of a major product release to see how impactful it was to negative tweeting. However, a last minute cancellation of this release changed the course of the project. Now it will look at the tweets during the same time period, focusing on the date the cancellation was announced, June 18</a:t>
            </a:r>
            <a:r>
              <a:rPr lang="en-US" sz="2400" baseline="30000" dirty="0">
                <a:solidFill>
                  <a:schemeClr val="bg1"/>
                </a:solidFill>
                <a:effectLst/>
              </a:rPr>
              <a:t>th</a:t>
            </a:r>
            <a:r>
              <a:rPr lang="en-US" sz="2400" dirty="0">
                <a:solidFill>
                  <a:schemeClr val="bg1"/>
                </a:solidFill>
                <a:effectLst/>
              </a:rPr>
              <a:t>.</a:t>
            </a:r>
          </a:p>
        </p:txBody>
      </p:sp>
      <p:pic>
        <p:nvPicPr>
          <p:cNvPr id="4" name="Audio 3">
            <a:hlinkClick r:id="" action="ppaction://media"/>
            <a:extLst>
              <a:ext uri="{FF2B5EF4-FFF2-40B4-BE49-F238E27FC236}">
                <a16:creationId xmlns:a16="http://schemas.microsoft.com/office/drawing/2014/main" id="{F4FADC5D-A078-004C-804E-ECAE1818B54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961301012"/>
      </p:ext>
    </p:extLst>
  </p:cSld>
  <p:clrMapOvr>
    <a:masterClrMapping/>
  </p:clrMapOvr>
  <mc:AlternateContent xmlns:mc="http://schemas.openxmlformats.org/markup-compatibility/2006">
    <mc:Choice xmlns:p14="http://schemas.microsoft.com/office/powerpoint/2010/main" Requires="p14">
      <p:transition spd="slow" p14:dur="2000" advTm="94431"/>
    </mc:Choice>
    <mc:Fallback>
      <p:transition spd="slow" advTm="944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WHAT’S THE GOAL?</a:t>
            </a:r>
          </a:p>
        </p:txBody>
      </p:sp>
      <p:sp>
        <p:nvSpPr>
          <p:cNvPr id="3" name="Content Placeholder 2">
            <a:extLst>
              <a:ext uri="{FF2B5EF4-FFF2-40B4-BE49-F238E27FC236}">
                <a16:creationId xmlns:a16="http://schemas.microsoft.com/office/drawing/2014/main" id="{59CCC0C6-CA4D-CF4F-94E8-9BDFCB810DF2}"/>
              </a:ext>
            </a:extLst>
          </p:cNvPr>
          <p:cNvSpPr>
            <a:spLocks noGrp="1"/>
          </p:cNvSpPr>
          <p:nvPr>
            <p:ph idx="1"/>
          </p:nvPr>
        </p:nvSpPr>
        <p:spPr>
          <a:effectLst>
            <a:outerShdw blurRad="50800" dir="14400000">
              <a:srgbClr val="000000">
                <a:alpha val="0"/>
              </a:srgbClr>
            </a:outerShdw>
          </a:effectLst>
        </p:spPr>
        <p:txBody>
          <a:bodyPr>
            <a:normAutofit/>
          </a:bodyPr>
          <a:lstStyle/>
          <a:p>
            <a:r>
              <a:rPr lang="en-US" sz="2400" u="sng" dirty="0">
                <a:solidFill>
                  <a:schemeClr val="bg1"/>
                </a:solidFill>
                <a:effectLst/>
              </a:rPr>
              <a:t>There are three major goals of this project</a:t>
            </a:r>
            <a:r>
              <a:rPr lang="en-US" sz="2200" dirty="0">
                <a:solidFill>
                  <a:schemeClr val="bg1"/>
                </a:solidFill>
                <a:effectLst/>
              </a:rPr>
              <a:t>:</a:t>
            </a:r>
          </a:p>
          <a:p>
            <a:pPr marL="0" indent="0">
              <a:buNone/>
            </a:pPr>
            <a:endParaRPr lang="en-US" sz="2200" dirty="0">
              <a:solidFill>
                <a:schemeClr val="bg1"/>
              </a:solidFill>
              <a:effectLst/>
            </a:endParaRPr>
          </a:p>
          <a:p>
            <a:pPr marL="457200" indent="-457200">
              <a:buAutoNum type="arabicParenR"/>
            </a:pPr>
            <a:r>
              <a:rPr lang="en-US" sz="2200" dirty="0">
                <a:solidFill>
                  <a:schemeClr val="bg1"/>
                </a:solidFill>
                <a:effectLst/>
              </a:rPr>
              <a:t>Create a Machine Learning Model that analyzes tweets and determines if it is a positive or negative tweet.</a:t>
            </a:r>
          </a:p>
          <a:p>
            <a:pPr marL="457200" indent="-457200">
              <a:buAutoNum type="arabicParenR"/>
            </a:pPr>
            <a:r>
              <a:rPr lang="en-US" sz="2200" dirty="0">
                <a:solidFill>
                  <a:schemeClr val="bg1"/>
                </a:solidFill>
                <a:effectLst/>
              </a:rPr>
              <a:t>Using the Twitter API, download tweets and save them in a CSV file for later processing.</a:t>
            </a:r>
          </a:p>
          <a:p>
            <a:pPr marL="457200" indent="-457200">
              <a:buAutoNum type="arabicParenR"/>
            </a:pPr>
            <a:r>
              <a:rPr lang="en-US" sz="2200" dirty="0">
                <a:solidFill>
                  <a:schemeClr val="bg1"/>
                </a:solidFill>
                <a:effectLst/>
              </a:rPr>
              <a:t>Create a web based Dashboard to display the results to the user.</a:t>
            </a:r>
          </a:p>
          <a:p>
            <a:pPr marL="457200" indent="-457200">
              <a:buAutoNum type="arabicParenR"/>
            </a:pPr>
            <a:endParaRPr lang="en-US" sz="2400" dirty="0">
              <a:solidFill>
                <a:schemeClr val="bg1"/>
              </a:solidFill>
              <a:effectLst/>
            </a:endParaRPr>
          </a:p>
        </p:txBody>
      </p:sp>
      <p:pic>
        <p:nvPicPr>
          <p:cNvPr id="4" name="Audio 3">
            <a:hlinkClick r:id="" action="ppaction://media"/>
            <a:extLst>
              <a:ext uri="{FF2B5EF4-FFF2-40B4-BE49-F238E27FC236}">
                <a16:creationId xmlns:a16="http://schemas.microsoft.com/office/drawing/2014/main" id="{612EE86A-5900-1042-97B7-1A16D8C89D2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230315136"/>
      </p:ext>
    </p:extLst>
  </p:cSld>
  <p:clrMapOvr>
    <a:masterClrMapping/>
  </p:clrMapOvr>
  <mc:AlternateContent xmlns:mc="http://schemas.openxmlformats.org/markup-compatibility/2006">
    <mc:Choice xmlns:p14="http://schemas.microsoft.com/office/powerpoint/2010/main" Requires="p14">
      <p:transition spd="slow" p14:dur="2000" advTm="40581"/>
    </mc:Choice>
    <mc:Fallback>
      <p:transition spd="slow" advTm="405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WHAT DATA WILL BE USED?</a:t>
            </a:r>
          </a:p>
        </p:txBody>
      </p:sp>
      <p:sp>
        <p:nvSpPr>
          <p:cNvPr id="3" name="Content Placeholder 2">
            <a:extLst>
              <a:ext uri="{FF2B5EF4-FFF2-40B4-BE49-F238E27FC236}">
                <a16:creationId xmlns:a16="http://schemas.microsoft.com/office/drawing/2014/main" id="{59CCC0C6-CA4D-CF4F-94E8-9BDFCB810DF2}"/>
              </a:ext>
            </a:extLst>
          </p:cNvPr>
          <p:cNvSpPr>
            <a:spLocks noGrp="1"/>
          </p:cNvSpPr>
          <p:nvPr>
            <p:ph idx="1"/>
          </p:nvPr>
        </p:nvSpPr>
        <p:spPr>
          <a:effectLst>
            <a:outerShdw blurRad="50800" dir="14400000">
              <a:srgbClr val="000000">
                <a:alpha val="0"/>
              </a:srgbClr>
            </a:outerShdw>
          </a:effectLst>
        </p:spPr>
        <p:txBody>
          <a:bodyPr>
            <a:normAutofit/>
          </a:bodyPr>
          <a:lstStyle/>
          <a:p>
            <a:r>
              <a:rPr lang="en-US" sz="2400" dirty="0">
                <a:solidFill>
                  <a:schemeClr val="bg1"/>
                </a:solidFill>
                <a:effectLst/>
              </a:rPr>
              <a:t>In order to create the Machine Learning Model, pre-classified tweets need to be used. The dataset being used for this project is called Sentiment140. It contains over 1 million tweets classified as either: positive, neutral, or negative. Since this project is only looking at positive and negative, the neutral ones will be filtered out.</a:t>
            </a:r>
          </a:p>
        </p:txBody>
      </p:sp>
      <p:pic>
        <p:nvPicPr>
          <p:cNvPr id="4" name="Audio 3">
            <a:hlinkClick r:id="" action="ppaction://media"/>
            <a:extLst>
              <a:ext uri="{FF2B5EF4-FFF2-40B4-BE49-F238E27FC236}">
                <a16:creationId xmlns:a16="http://schemas.microsoft.com/office/drawing/2014/main" id="{9B1EF4AF-F9E4-9D42-AF2F-D8F6E3189BD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1084057"/>
      </p:ext>
    </p:extLst>
  </p:cSld>
  <p:clrMapOvr>
    <a:masterClrMapping/>
  </p:clrMapOvr>
  <mc:AlternateContent xmlns:mc="http://schemas.openxmlformats.org/markup-compatibility/2006">
    <mc:Choice xmlns:p14="http://schemas.microsoft.com/office/powerpoint/2010/main" Requires="p14">
      <p:transition spd="slow" p14:dur="2000" advTm="46296"/>
    </mc:Choice>
    <mc:Fallback>
      <p:transition spd="slow" advTm="462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METHODS – MACHINE LEARNING MODEL</a:t>
            </a:r>
          </a:p>
        </p:txBody>
      </p:sp>
      <p:sp>
        <p:nvSpPr>
          <p:cNvPr id="3" name="Content Placeholder 2">
            <a:extLst>
              <a:ext uri="{FF2B5EF4-FFF2-40B4-BE49-F238E27FC236}">
                <a16:creationId xmlns:a16="http://schemas.microsoft.com/office/drawing/2014/main" id="{59CCC0C6-CA4D-CF4F-94E8-9BDFCB810DF2}"/>
              </a:ext>
            </a:extLst>
          </p:cNvPr>
          <p:cNvSpPr>
            <a:spLocks noGrp="1"/>
          </p:cNvSpPr>
          <p:nvPr>
            <p:ph idx="1"/>
          </p:nvPr>
        </p:nvSpPr>
        <p:spPr>
          <a:effectLst>
            <a:outerShdw blurRad="50800" dir="14400000">
              <a:srgbClr val="000000">
                <a:alpha val="0"/>
              </a:srgbClr>
            </a:outerShdw>
          </a:effectLst>
        </p:spPr>
        <p:txBody>
          <a:bodyPr>
            <a:normAutofit/>
          </a:bodyPr>
          <a:lstStyle/>
          <a:p>
            <a:r>
              <a:rPr lang="en-US" sz="2400" dirty="0">
                <a:solidFill>
                  <a:schemeClr val="bg1"/>
                </a:solidFill>
                <a:effectLst/>
              </a:rPr>
              <a:t>The Machine Learning Model will be constructed using Python, specifically the scikit-learn package.</a:t>
            </a:r>
          </a:p>
          <a:p>
            <a:pPr marL="0" indent="0">
              <a:buNone/>
            </a:pPr>
            <a:endParaRPr lang="en-US" sz="2400" dirty="0">
              <a:solidFill>
                <a:schemeClr val="bg1"/>
              </a:solidFill>
              <a:effectLst/>
            </a:endParaRPr>
          </a:p>
          <a:p>
            <a:r>
              <a:rPr lang="en-US" sz="2400" dirty="0">
                <a:solidFill>
                  <a:schemeClr val="bg1"/>
                </a:solidFill>
                <a:effectLst/>
              </a:rPr>
              <a:t>Since the tweets are going to be classified as either positive or negative, a Binary Classifier will be used, specifically Logistic Regression.</a:t>
            </a:r>
          </a:p>
          <a:p>
            <a:pPr marL="0" indent="0">
              <a:buNone/>
            </a:pPr>
            <a:endParaRPr lang="en-US" sz="2400" dirty="0">
              <a:solidFill>
                <a:schemeClr val="bg1"/>
              </a:solidFill>
              <a:effectLst/>
            </a:endParaRPr>
          </a:p>
        </p:txBody>
      </p:sp>
      <p:pic>
        <p:nvPicPr>
          <p:cNvPr id="4" name="Audio 3">
            <a:hlinkClick r:id="" action="ppaction://media"/>
            <a:extLst>
              <a:ext uri="{FF2B5EF4-FFF2-40B4-BE49-F238E27FC236}">
                <a16:creationId xmlns:a16="http://schemas.microsoft.com/office/drawing/2014/main" id="{C4B7B8C1-A70E-BC4D-93EF-F71C72F5221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241705952"/>
      </p:ext>
    </p:extLst>
  </p:cSld>
  <p:clrMapOvr>
    <a:masterClrMapping/>
  </p:clrMapOvr>
  <mc:AlternateContent xmlns:mc="http://schemas.openxmlformats.org/markup-compatibility/2006">
    <mc:Choice xmlns:p14="http://schemas.microsoft.com/office/powerpoint/2010/main" Requires="p14">
      <p:transition spd="slow" p14:dur="2000" advTm="27979"/>
    </mc:Choice>
    <mc:Fallback>
      <p:transition spd="slow" advTm="279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METHODS – MACHINE LEARNING MODEL</a:t>
            </a:r>
          </a:p>
        </p:txBody>
      </p:sp>
      <p:pic>
        <p:nvPicPr>
          <p:cNvPr id="4" name="Content Placeholder 3">
            <a:extLst>
              <a:ext uri="{FF2B5EF4-FFF2-40B4-BE49-F238E27FC236}">
                <a16:creationId xmlns:a16="http://schemas.microsoft.com/office/drawing/2014/main" id="{7D89F941-3ECC-4446-A75C-19070FFB5CBE}"/>
              </a:ext>
            </a:extLst>
          </p:cNvPr>
          <p:cNvPicPr>
            <a:picLocks noGrp="1"/>
          </p:cNvPicPr>
          <p:nvPr>
            <p:ph idx="1"/>
          </p:nvPr>
        </p:nvPicPr>
        <p:blipFill>
          <a:blip r:embed="rId4" cstate="print">
            <a:extLst>
              <a:ext uri="{28A0092B-C50C-407E-A947-70E740481C1C}">
                <a14:useLocalDpi xmlns:a14="http://schemas.microsoft.com/office/drawing/2010/main" val="0"/>
              </a:ext>
            </a:extLst>
          </a:blip>
          <a:stretch>
            <a:fillRect/>
          </a:stretch>
        </p:blipFill>
        <p:spPr>
          <a:xfrm>
            <a:off x="614022" y="2782111"/>
            <a:ext cx="10963954" cy="3099019"/>
          </a:xfrm>
          <a:prstGeom prst="rect">
            <a:avLst/>
          </a:prstGeom>
        </p:spPr>
      </p:pic>
      <p:pic>
        <p:nvPicPr>
          <p:cNvPr id="3" name="Audio 2">
            <a:hlinkClick r:id="" action="ppaction://media"/>
            <a:extLst>
              <a:ext uri="{FF2B5EF4-FFF2-40B4-BE49-F238E27FC236}">
                <a16:creationId xmlns:a16="http://schemas.microsoft.com/office/drawing/2014/main" id="{F53EB21B-ABA9-2E48-8ACA-E07AAFDA40A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76095373"/>
      </p:ext>
    </p:extLst>
  </p:cSld>
  <p:clrMapOvr>
    <a:masterClrMapping/>
  </p:clrMapOvr>
  <mc:AlternateContent xmlns:mc="http://schemas.openxmlformats.org/markup-compatibility/2006">
    <mc:Choice xmlns:p14="http://schemas.microsoft.com/office/powerpoint/2010/main" Requires="p14">
      <p:transition spd="slow" p14:dur="2000" advTm="56068"/>
    </mc:Choice>
    <mc:Fallback>
      <p:transition spd="slow" advTm="560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METHODS – USING TWITTER API</a:t>
            </a:r>
          </a:p>
        </p:txBody>
      </p:sp>
      <p:sp>
        <p:nvSpPr>
          <p:cNvPr id="5" name="Content Placeholder 4">
            <a:extLst>
              <a:ext uri="{FF2B5EF4-FFF2-40B4-BE49-F238E27FC236}">
                <a16:creationId xmlns:a16="http://schemas.microsoft.com/office/drawing/2014/main" id="{17878964-9A5B-9D44-97D6-79FA2A4A68CD}"/>
              </a:ext>
            </a:extLst>
          </p:cNvPr>
          <p:cNvSpPr>
            <a:spLocks noGrp="1"/>
          </p:cNvSpPr>
          <p:nvPr>
            <p:ph idx="1"/>
          </p:nvPr>
        </p:nvSpPr>
        <p:spPr>
          <a:effectLst/>
        </p:spPr>
        <p:txBody>
          <a:bodyPr>
            <a:normAutofit/>
          </a:bodyPr>
          <a:lstStyle/>
          <a:p>
            <a:r>
              <a:rPr lang="en-US" sz="2400" dirty="0">
                <a:solidFill>
                  <a:schemeClr val="bg1"/>
                </a:solidFill>
              </a:rPr>
              <a:t>This was the easiest task of the project. Using the </a:t>
            </a:r>
            <a:r>
              <a:rPr lang="en-US" sz="2400" dirty="0" err="1">
                <a:solidFill>
                  <a:schemeClr val="bg1"/>
                </a:solidFill>
              </a:rPr>
              <a:t>Tweepy</a:t>
            </a:r>
            <a:r>
              <a:rPr lang="en-US" sz="2400" dirty="0">
                <a:solidFill>
                  <a:schemeClr val="bg1"/>
                </a:solidFill>
              </a:rPr>
              <a:t> library a weeks worth of Tweets was extracted, processed to only keep date and text, then saved for later consumption by the Dashboard.</a:t>
            </a:r>
          </a:p>
        </p:txBody>
      </p:sp>
      <p:pic>
        <p:nvPicPr>
          <p:cNvPr id="3" name="Audio 2">
            <a:hlinkClick r:id="" action="ppaction://media"/>
            <a:extLst>
              <a:ext uri="{FF2B5EF4-FFF2-40B4-BE49-F238E27FC236}">
                <a16:creationId xmlns:a16="http://schemas.microsoft.com/office/drawing/2014/main" id="{535D6BE6-643E-F846-BCCF-B6E03DF74AA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12338574"/>
      </p:ext>
    </p:extLst>
  </p:cSld>
  <p:clrMapOvr>
    <a:masterClrMapping/>
  </p:clrMapOvr>
  <mc:AlternateContent xmlns:mc="http://schemas.openxmlformats.org/markup-compatibility/2006">
    <mc:Choice xmlns:p14="http://schemas.microsoft.com/office/powerpoint/2010/main" Requires="p14">
      <p:transition spd="slow" p14:dur="2000" advTm="69115"/>
    </mc:Choice>
    <mc:Fallback>
      <p:transition spd="slow" advTm="691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METHODS – CREATING WEB DASHBOARD</a:t>
            </a:r>
          </a:p>
        </p:txBody>
      </p:sp>
      <p:sp>
        <p:nvSpPr>
          <p:cNvPr id="5" name="Content Placeholder 4">
            <a:extLst>
              <a:ext uri="{FF2B5EF4-FFF2-40B4-BE49-F238E27FC236}">
                <a16:creationId xmlns:a16="http://schemas.microsoft.com/office/drawing/2014/main" id="{17878964-9A5B-9D44-97D6-79FA2A4A68CD}"/>
              </a:ext>
            </a:extLst>
          </p:cNvPr>
          <p:cNvSpPr>
            <a:spLocks noGrp="1"/>
          </p:cNvSpPr>
          <p:nvPr>
            <p:ph idx="1"/>
          </p:nvPr>
        </p:nvSpPr>
        <p:spPr>
          <a:effectLst/>
        </p:spPr>
        <p:txBody>
          <a:bodyPr>
            <a:normAutofit/>
          </a:bodyPr>
          <a:lstStyle/>
          <a:p>
            <a:r>
              <a:rPr lang="en-US" sz="2400" dirty="0">
                <a:solidFill>
                  <a:schemeClr val="bg1"/>
                </a:solidFill>
              </a:rPr>
              <a:t>In order to create a web based Dashboard, Flask (a Python based web server) will be used. The benefit of using this is that since it is Python, it is able to run the scripts that gather and save the tweets without any issues,</a:t>
            </a:r>
          </a:p>
          <a:p>
            <a:r>
              <a:rPr lang="en-US" sz="2400" dirty="0">
                <a:solidFill>
                  <a:schemeClr val="bg1"/>
                </a:solidFill>
              </a:rPr>
              <a:t>In terms of GUI, standard HTML, CSS and jQuery will be used via the Bootstrap framework coupled with the </a:t>
            </a:r>
            <a:r>
              <a:rPr lang="en-US" sz="2400" dirty="0" err="1">
                <a:solidFill>
                  <a:schemeClr val="bg1"/>
                </a:solidFill>
              </a:rPr>
              <a:t>Chart.js</a:t>
            </a:r>
            <a:r>
              <a:rPr lang="en-US" sz="2400" dirty="0">
                <a:solidFill>
                  <a:schemeClr val="bg1"/>
                </a:solidFill>
              </a:rPr>
              <a:t> library.</a:t>
            </a:r>
          </a:p>
        </p:txBody>
      </p:sp>
      <p:pic>
        <p:nvPicPr>
          <p:cNvPr id="3" name="Audio 2">
            <a:hlinkClick r:id="" action="ppaction://media"/>
            <a:extLst>
              <a:ext uri="{FF2B5EF4-FFF2-40B4-BE49-F238E27FC236}">
                <a16:creationId xmlns:a16="http://schemas.microsoft.com/office/drawing/2014/main" id="{88620C88-1FB1-FA41-B767-B88F84B0D1A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56654778"/>
      </p:ext>
    </p:extLst>
  </p:cSld>
  <p:clrMapOvr>
    <a:masterClrMapping/>
  </p:clrMapOvr>
  <mc:AlternateContent xmlns:mc="http://schemas.openxmlformats.org/markup-compatibility/2006">
    <mc:Choice xmlns:p14="http://schemas.microsoft.com/office/powerpoint/2010/main" Requires="p14">
      <p:transition spd="slow" p14:dur="2000" advTm="48066"/>
    </mc:Choice>
    <mc:Fallback>
      <p:transition spd="slow" advTm="480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Quotable</Template>
  <TotalTime>321</TotalTime>
  <Words>664</Words>
  <Application>Microsoft Macintosh PowerPoint</Application>
  <PresentationFormat>Widescreen</PresentationFormat>
  <Paragraphs>33</Paragraphs>
  <Slides>13</Slides>
  <Notes>0</Notes>
  <HiddenSlides>0</HiddenSlides>
  <MMClips>13</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Century Gothic</vt:lpstr>
      <vt:lpstr>Wingdings 2</vt:lpstr>
      <vt:lpstr>Quotable</vt:lpstr>
      <vt:lpstr>Sentiment Analysis:  How is Your Brand Viewed on Twitter? </vt:lpstr>
      <vt:lpstr>INTRODUCTION</vt:lpstr>
      <vt:lpstr>PROBLEM STATEMENT</vt:lpstr>
      <vt:lpstr>WHAT’S THE GOAL?</vt:lpstr>
      <vt:lpstr>WHAT DATA WILL BE USED?</vt:lpstr>
      <vt:lpstr>METHODS – MACHINE LEARNING MODEL</vt:lpstr>
      <vt:lpstr>METHODS – MACHINE LEARNING MODEL</vt:lpstr>
      <vt:lpstr>METHODS – USING TWITTER API</vt:lpstr>
      <vt:lpstr>METHODS – CREATING WEB DASHBOARD</vt:lpstr>
      <vt:lpstr>RESULTS – MACHINE LEARNING MODEL</vt:lpstr>
      <vt:lpstr>RESULTS – USING TWITTER API</vt:lpstr>
      <vt:lpstr>RESULTS – CREATING WEB DASHBOARD</vt:lpstr>
      <vt:lpstr>CONCLUSION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Sentiment Analysis:  How is Your Brand Viewed on Twitter? </dc:title>
  <dc:creator>Microsoft Office User</dc:creator>
  <cp:lastModifiedBy>Microsoft Office User</cp:lastModifiedBy>
  <cp:revision>14</cp:revision>
  <dcterms:created xsi:type="dcterms:W3CDTF">2020-06-23T02:45:21Z</dcterms:created>
  <dcterms:modified xsi:type="dcterms:W3CDTF">2020-06-28T18:16:04Z</dcterms:modified>
</cp:coreProperties>
</file>

<file path=docProps/thumbnail.jpeg>
</file>